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04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1/26/2025</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8364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1/26/2025</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8290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1/26/2025</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410705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1/26/2025</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3273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1/26/2025</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2629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1/26/2025</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579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1/26/2025</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387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1/26/2025</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6051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1/26/2025</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0440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1/26/2025</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3348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1/26/2025</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7403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1/26/2025</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0362077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3E304-4D93-D76A-EEBA-57744D489447}"/>
              </a:ext>
            </a:extLst>
          </p:cNvPr>
          <p:cNvSpPr>
            <a:spLocks noGrp="1"/>
          </p:cNvSpPr>
          <p:nvPr>
            <p:ph type="ctrTitle"/>
          </p:nvPr>
        </p:nvSpPr>
        <p:spPr>
          <a:xfrm>
            <a:off x="484553" y="397275"/>
            <a:ext cx="5216531" cy="3761257"/>
          </a:xfrm>
        </p:spPr>
        <p:txBody>
          <a:bodyPr anchor="ctr">
            <a:normAutofit/>
          </a:bodyPr>
          <a:lstStyle/>
          <a:p>
            <a:r>
              <a:rPr lang="en-US" sz="3600" dirty="0"/>
              <a:t>Servo Valve Technology</a:t>
            </a:r>
            <a:endParaRPr lang="ar-EG" sz="3600" dirty="0"/>
          </a:p>
        </p:txBody>
      </p:sp>
      <p:sp>
        <p:nvSpPr>
          <p:cNvPr id="3" name="Subtitle 2">
            <a:extLst>
              <a:ext uri="{FF2B5EF4-FFF2-40B4-BE49-F238E27FC236}">
                <a16:creationId xmlns:a16="http://schemas.microsoft.com/office/drawing/2014/main" id="{B7EA3387-E507-0465-496E-99E49878C4A4}"/>
              </a:ext>
            </a:extLst>
          </p:cNvPr>
          <p:cNvSpPr>
            <a:spLocks noGrp="1"/>
          </p:cNvSpPr>
          <p:nvPr>
            <p:ph type="subTitle" idx="1"/>
          </p:nvPr>
        </p:nvSpPr>
        <p:spPr>
          <a:xfrm>
            <a:off x="351182" y="4158532"/>
            <a:ext cx="5238584" cy="1627412"/>
          </a:xfrm>
        </p:spPr>
        <p:txBody>
          <a:bodyPr anchor="ctr">
            <a:normAutofit/>
          </a:bodyPr>
          <a:lstStyle/>
          <a:p>
            <a:r>
              <a:rPr lang="en-US" dirty="0"/>
              <a:t>Overview of Function, Components, and Application</a:t>
            </a:r>
            <a:endParaRPr lang="ar-EG" dirty="0"/>
          </a:p>
        </p:txBody>
      </p:sp>
      <p:pic>
        <p:nvPicPr>
          <p:cNvPr id="4" name="Picture 3" descr="An abstract genetic concept">
            <a:extLst>
              <a:ext uri="{FF2B5EF4-FFF2-40B4-BE49-F238E27FC236}">
                <a16:creationId xmlns:a16="http://schemas.microsoft.com/office/drawing/2014/main" id="{C8F17793-9786-602E-8348-4AC8B3785A5B}"/>
              </a:ext>
            </a:extLst>
          </p:cNvPr>
          <p:cNvPicPr>
            <a:picLocks noChangeAspect="1"/>
          </p:cNvPicPr>
          <p:nvPr/>
        </p:nvPicPr>
        <p:blipFill>
          <a:blip r:embed="rId2"/>
          <a:srcRect l="8052" r="3059"/>
          <a:stretch/>
        </p:blipFill>
        <p:spPr>
          <a:xfrm>
            <a:off x="6095998" y="-1"/>
            <a:ext cx="6096002" cy="6858001"/>
          </a:xfrm>
          <a:prstGeom prst="rect">
            <a:avLst/>
          </a:prstGeom>
        </p:spPr>
      </p:pic>
      <p:pic>
        <p:nvPicPr>
          <p:cNvPr id="8" name="Picture 7" descr="Several different types of electronic devices&#10;&#10;Description automatically generated">
            <a:extLst>
              <a:ext uri="{FF2B5EF4-FFF2-40B4-BE49-F238E27FC236}">
                <a16:creationId xmlns:a16="http://schemas.microsoft.com/office/drawing/2014/main" id="{AD2D6F67-6B6C-74AE-5596-5C53EB57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8" y="0"/>
            <a:ext cx="6096003" cy="6858000"/>
          </a:xfrm>
          <a:prstGeom prst="rect">
            <a:avLst/>
          </a:prstGeom>
        </p:spPr>
      </p:pic>
      <p:sp>
        <p:nvSpPr>
          <p:cNvPr id="10" name="Subtitle 2">
            <a:extLst>
              <a:ext uri="{FF2B5EF4-FFF2-40B4-BE49-F238E27FC236}">
                <a16:creationId xmlns:a16="http://schemas.microsoft.com/office/drawing/2014/main" id="{C63C9673-C192-B50C-8D94-5EED2993CF39}"/>
              </a:ext>
            </a:extLst>
          </p:cNvPr>
          <p:cNvSpPr txBox="1">
            <a:spLocks/>
          </p:cNvSpPr>
          <p:nvPr/>
        </p:nvSpPr>
        <p:spPr>
          <a:xfrm>
            <a:off x="351182" y="5627863"/>
            <a:ext cx="5238584" cy="1627412"/>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a:lnSpc>
                <a:spcPct val="100000"/>
              </a:lnSpc>
              <a:spcAft>
                <a:spcPts val="800"/>
              </a:spcAft>
            </a:pPr>
            <a:r>
              <a:rPr lang="en-US" sz="1800" dirty="0">
                <a:effectLst/>
                <a:latin typeface="Aptos" panose="020B0004020202020204" pitchFamily="34" charset="0"/>
                <a:ea typeface="Times New Roman" panose="02020603050405020304" pitchFamily="18" charset="0"/>
                <a:cs typeface="PT Simple Bold Ruled" panose="02010400000000000000" pitchFamily="2" charset="-78"/>
              </a:rPr>
              <a:t>Ali Taha Mohammed </a:t>
            </a:r>
          </a:p>
          <a:p>
            <a:pPr algn="justLow">
              <a:lnSpc>
                <a:spcPct val="100000"/>
              </a:lnSpc>
              <a:spcAft>
                <a:spcPts val="800"/>
              </a:spcAft>
            </a:pPr>
            <a:r>
              <a:rPr lang="en-US" sz="1800" dirty="0" err="1">
                <a:effectLst/>
                <a:latin typeface="Aptos" panose="020B0004020202020204" pitchFamily="34" charset="0"/>
                <a:ea typeface="Times New Roman" panose="02020603050405020304" pitchFamily="18" charset="0"/>
                <a:cs typeface="PT Simple Bold Ruled" panose="02010400000000000000" pitchFamily="2" charset="-78"/>
              </a:rPr>
              <a:t>Regestration</a:t>
            </a:r>
            <a:r>
              <a:rPr lang="en-US" sz="1800" dirty="0">
                <a:effectLst/>
                <a:latin typeface="Aptos" panose="020B0004020202020204" pitchFamily="34" charset="0"/>
                <a:ea typeface="Times New Roman" panose="02020603050405020304" pitchFamily="18" charset="0"/>
                <a:cs typeface="PT Simple Bold Ruled" panose="02010400000000000000" pitchFamily="2" charset="-78"/>
              </a:rPr>
              <a:t> number: 24126191</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469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0A82-3043-2CD0-F609-AB4A633FFD65}"/>
              </a:ext>
            </a:extLst>
          </p:cNvPr>
          <p:cNvSpPr>
            <a:spLocks noGrp="1"/>
          </p:cNvSpPr>
          <p:nvPr>
            <p:ph type="title"/>
          </p:nvPr>
        </p:nvSpPr>
        <p:spPr/>
        <p:txBody>
          <a:bodyPr/>
          <a:lstStyle/>
          <a:p>
            <a:r>
              <a:rPr lang="en-US" dirty="0"/>
              <a:t>What is a Servo Valve?</a:t>
            </a:r>
            <a:endParaRPr lang="ar-EG" dirty="0"/>
          </a:p>
        </p:txBody>
      </p:sp>
      <p:sp>
        <p:nvSpPr>
          <p:cNvPr id="3" name="Content Placeholder 2">
            <a:extLst>
              <a:ext uri="{FF2B5EF4-FFF2-40B4-BE49-F238E27FC236}">
                <a16:creationId xmlns:a16="http://schemas.microsoft.com/office/drawing/2014/main" id="{A5626E1F-7178-2762-5BDC-B29138C7CCCD}"/>
              </a:ext>
            </a:extLst>
          </p:cNvPr>
          <p:cNvSpPr>
            <a:spLocks noGrp="1"/>
          </p:cNvSpPr>
          <p:nvPr>
            <p:ph idx="1"/>
          </p:nvPr>
        </p:nvSpPr>
        <p:spPr>
          <a:xfrm>
            <a:off x="484552" y="2576513"/>
            <a:ext cx="7073536" cy="3600450"/>
          </a:xfrm>
        </p:spPr>
        <p:txBody>
          <a:bodyPr>
            <a:normAutofit/>
          </a:bodyPr>
          <a:lstStyle/>
          <a:p>
            <a:r>
              <a:rPr lang="en-US" sz="2800"/>
              <a:t>Servo valves are a type of directional control valve that precisely regulates fluid flow using an electrical signal. They are essential components in hydraulic systems, enabling precise control over the movement and positioning of actuators</a:t>
            </a:r>
            <a:endParaRPr lang="ar-EG" sz="2800" dirty="0"/>
          </a:p>
        </p:txBody>
      </p:sp>
      <p:pic>
        <p:nvPicPr>
          <p:cNvPr id="5" name="Picture 4" descr="A blue and silver machine&#10;&#10;Description automatically generated">
            <a:extLst>
              <a:ext uri="{FF2B5EF4-FFF2-40B4-BE49-F238E27FC236}">
                <a16:creationId xmlns:a16="http://schemas.microsoft.com/office/drawing/2014/main" id="{294D8E35-5F44-5846-1E45-AD2789AC9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8088" y="2286000"/>
            <a:ext cx="4633912" cy="4572000"/>
          </a:xfrm>
          <a:prstGeom prst="rect">
            <a:avLst/>
          </a:prstGeom>
        </p:spPr>
      </p:pic>
    </p:spTree>
    <p:extLst>
      <p:ext uri="{BB962C8B-B14F-4D97-AF65-F5344CB8AC3E}">
        <p14:creationId xmlns:p14="http://schemas.microsoft.com/office/powerpoint/2010/main" val="12133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CB31-DA2C-45F5-6A67-7F4F85710615}"/>
              </a:ext>
            </a:extLst>
          </p:cNvPr>
          <p:cNvSpPr>
            <a:spLocks noGrp="1"/>
          </p:cNvSpPr>
          <p:nvPr>
            <p:ph type="title"/>
          </p:nvPr>
        </p:nvSpPr>
        <p:spPr/>
        <p:txBody>
          <a:bodyPr/>
          <a:lstStyle/>
          <a:p>
            <a:r>
              <a:rPr lang="en-US" dirty="0"/>
              <a:t>Working Principle of Servo Valves</a:t>
            </a:r>
            <a:endParaRPr lang="ar-EG" dirty="0"/>
          </a:p>
        </p:txBody>
      </p:sp>
      <p:sp>
        <p:nvSpPr>
          <p:cNvPr id="3" name="Content Placeholder 2">
            <a:extLst>
              <a:ext uri="{FF2B5EF4-FFF2-40B4-BE49-F238E27FC236}">
                <a16:creationId xmlns:a16="http://schemas.microsoft.com/office/drawing/2014/main" id="{CA2FC87F-9999-40AA-AF74-B1ABF4B8F676}"/>
              </a:ext>
            </a:extLst>
          </p:cNvPr>
          <p:cNvSpPr>
            <a:spLocks noGrp="1"/>
          </p:cNvSpPr>
          <p:nvPr>
            <p:ph idx="1"/>
          </p:nvPr>
        </p:nvSpPr>
        <p:spPr>
          <a:xfrm>
            <a:off x="484552" y="2576513"/>
            <a:ext cx="7216411" cy="3600450"/>
          </a:xfrm>
        </p:spPr>
        <p:txBody>
          <a:bodyPr>
            <a:normAutofit lnSpcReduction="10000"/>
          </a:bodyPr>
          <a:lstStyle/>
          <a:p>
            <a:r>
              <a:rPr lang="en-US" dirty="0"/>
              <a:t>Servo valves operate based on the principle of converting an electrical signal into precise mechanical movement to control fluid flow. The key components of a servo valve include a torque motor, a feedback mechanism, and a spool. When an electrical signal is applied, the torque motor generates a torque that moves the spool. This movement regulates the flow of hydraulic fluid by opening or closing passages within the valve. The feedback mechanism ensures that the spool's position accurately corresponds to the input signal, allowing for precise control of actuator movements</a:t>
            </a:r>
            <a:endParaRPr lang="ar-EG" dirty="0"/>
          </a:p>
        </p:txBody>
      </p:sp>
      <p:pic>
        <p:nvPicPr>
          <p:cNvPr id="5" name="Picture 4" descr="Diagram of a machine with text and words&#10;&#10;Description automatically generated">
            <a:extLst>
              <a:ext uri="{FF2B5EF4-FFF2-40B4-BE49-F238E27FC236}">
                <a16:creationId xmlns:a16="http://schemas.microsoft.com/office/drawing/2014/main" id="{BCD7F18C-23F2-118E-4EF5-1DB288A6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963" y="2387326"/>
            <a:ext cx="4491037" cy="4470674"/>
          </a:xfrm>
          <a:prstGeom prst="rect">
            <a:avLst/>
          </a:prstGeom>
        </p:spPr>
      </p:pic>
    </p:spTree>
    <p:extLst>
      <p:ext uri="{BB962C8B-B14F-4D97-AF65-F5344CB8AC3E}">
        <p14:creationId xmlns:p14="http://schemas.microsoft.com/office/powerpoint/2010/main" val="348500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BC48-4439-2A8F-4048-557B2AF251AC}"/>
              </a:ext>
            </a:extLst>
          </p:cNvPr>
          <p:cNvSpPr>
            <a:spLocks noGrp="1"/>
          </p:cNvSpPr>
          <p:nvPr>
            <p:ph type="title"/>
          </p:nvPr>
        </p:nvSpPr>
        <p:spPr/>
        <p:txBody>
          <a:bodyPr/>
          <a:lstStyle/>
          <a:p>
            <a:r>
              <a:rPr lang="en-US" dirty="0"/>
              <a:t>Main Components of Servo Valves</a:t>
            </a:r>
            <a:endParaRPr lang="ar-EG" dirty="0"/>
          </a:p>
        </p:txBody>
      </p:sp>
      <p:sp>
        <p:nvSpPr>
          <p:cNvPr id="3" name="Content Placeholder 2">
            <a:extLst>
              <a:ext uri="{FF2B5EF4-FFF2-40B4-BE49-F238E27FC236}">
                <a16:creationId xmlns:a16="http://schemas.microsoft.com/office/drawing/2014/main" id="{A3F5BED8-A934-890B-B254-743CF6925368}"/>
              </a:ext>
            </a:extLst>
          </p:cNvPr>
          <p:cNvSpPr>
            <a:spLocks noGrp="1"/>
          </p:cNvSpPr>
          <p:nvPr>
            <p:ph idx="1"/>
          </p:nvPr>
        </p:nvSpPr>
        <p:spPr>
          <a:xfrm>
            <a:off x="484553" y="2576513"/>
            <a:ext cx="6730635" cy="3600450"/>
          </a:xfrm>
        </p:spPr>
        <p:txBody>
          <a:bodyPr>
            <a:normAutofit fontScale="77500" lnSpcReduction="20000"/>
          </a:bodyPr>
          <a:lstStyle/>
          <a:p>
            <a:pPr marL="457200" indent="-457200">
              <a:buAutoNum type="arabicPeriod"/>
            </a:pPr>
            <a:r>
              <a:rPr lang="en-US" dirty="0"/>
              <a:t>Torque Motor: Converts electrical signals into mechanical movement, generating the torque required to move the spool.</a:t>
            </a:r>
          </a:p>
          <a:p>
            <a:pPr marL="457200" indent="-457200">
              <a:buAutoNum type="arabicPeriod"/>
            </a:pPr>
            <a:r>
              <a:rPr lang="en-US" dirty="0"/>
              <a:t>Spool: The movable part inside the valve that regulates the flow of hydraulic fluid by opening or closing passages.</a:t>
            </a:r>
          </a:p>
          <a:p>
            <a:pPr marL="457200" indent="-457200">
              <a:buAutoNum type="arabicPeriod"/>
            </a:pPr>
            <a:r>
              <a:rPr lang="en-US" dirty="0"/>
              <a:t>Feedback Mechanism: Ensures the spool's position accurately matches the input signal, providing precise control.</a:t>
            </a:r>
          </a:p>
          <a:p>
            <a:pPr marL="457200" indent="-457200">
              <a:buAutoNum type="arabicPeriod"/>
            </a:pPr>
            <a:r>
              <a:rPr lang="en-US" dirty="0"/>
              <a:t>Nozzle and Flapper: These components work together to control the flow of fluid to the spool, allowing fine adjustments.</a:t>
            </a:r>
          </a:p>
          <a:p>
            <a:pPr marL="457200" indent="-457200">
              <a:buAutoNum type="arabicPeriod"/>
            </a:pPr>
            <a:r>
              <a:rPr lang="en-US" dirty="0"/>
              <a:t>Body: The main housing that contains all the internal components and provides the connection points for hydraulic lines.</a:t>
            </a:r>
            <a:endParaRPr lang="ar-EG" dirty="0"/>
          </a:p>
        </p:txBody>
      </p:sp>
      <p:pic>
        <p:nvPicPr>
          <p:cNvPr id="5" name="Picture 4" descr="Diagram of a mechanical scheme&#10;&#10;Description automatically generated">
            <a:extLst>
              <a:ext uri="{FF2B5EF4-FFF2-40B4-BE49-F238E27FC236}">
                <a16:creationId xmlns:a16="http://schemas.microsoft.com/office/drawing/2014/main" id="{82B3FBFE-C6C4-170F-395D-BB518A836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1562" y="2270234"/>
            <a:ext cx="4955363" cy="4382813"/>
          </a:xfrm>
          <a:prstGeom prst="rect">
            <a:avLst/>
          </a:prstGeom>
        </p:spPr>
      </p:pic>
    </p:spTree>
    <p:extLst>
      <p:ext uri="{BB962C8B-B14F-4D97-AF65-F5344CB8AC3E}">
        <p14:creationId xmlns:p14="http://schemas.microsoft.com/office/powerpoint/2010/main" val="318055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E61F-710C-9474-3584-DF343075C37B}"/>
              </a:ext>
            </a:extLst>
          </p:cNvPr>
          <p:cNvSpPr>
            <a:spLocks noGrp="1"/>
          </p:cNvSpPr>
          <p:nvPr>
            <p:ph type="title"/>
          </p:nvPr>
        </p:nvSpPr>
        <p:spPr/>
        <p:txBody>
          <a:bodyPr/>
          <a:lstStyle/>
          <a:p>
            <a:r>
              <a:rPr lang="en-US" dirty="0"/>
              <a:t>Types of Servo Valves</a:t>
            </a:r>
            <a:endParaRPr lang="ar-EG" dirty="0"/>
          </a:p>
        </p:txBody>
      </p:sp>
      <p:sp>
        <p:nvSpPr>
          <p:cNvPr id="3" name="Content Placeholder 2">
            <a:extLst>
              <a:ext uri="{FF2B5EF4-FFF2-40B4-BE49-F238E27FC236}">
                <a16:creationId xmlns:a16="http://schemas.microsoft.com/office/drawing/2014/main" id="{34D20FBB-CF5B-C31E-2819-6D6FCCA57BD7}"/>
              </a:ext>
            </a:extLst>
          </p:cNvPr>
          <p:cNvSpPr>
            <a:spLocks noGrp="1"/>
          </p:cNvSpPr>
          <p:nvPr>
            <p:ph idx="1"/>
          </p:nvPr>
        </p:nvSpPr>
        <p:spPr>
          <a:xfrm>
            <a:off x="484552" y="2576513"/>
            <a:ext cx="6302011" cy="3600450"/>
          </a:xfrm>
        </p:spPr>
        <p:txBody>
          <a:bodyPr>
            <a:normAutofit fontScale="92500" lnSpcReduction="10000"/>
          </a:bodyPr>
          <a:lstStyle/>
          <a:p>
            <a:r>
              <a:rPr lang="en-US" dirty="0"/>
              <a:t>Servo valves can be classified into two main types:</a:t>
            </a:r>
          </a:p>
          <a:p>
            <a:r>
              <a:rPr lang="en-US" dirty="0"/>
              <a:t>1.Electro-Hydraulic Servo Valves: These valves use an electric signal to control hydraulic fluid flow. They consist of a torque motor that converts electrical inputs into mechanical movements, which in turn position the valve spool to regulate fluid flow.</a:t>
            </a:r>
          </a:p>
          <a:p>
            <a:r>
              <a:rPr lang="en-US" dirty="0"/>
              <a:t>2.Mechanical Servo Valves: These valves use mechanical linkages to control the position of the valve spool. They are typically simpler and do not rely on electrical signals for operation.</a:t>
            </a:r>
            <a:endParaRPr lang="ar-EG" dirty="0"/>
          </a:p>
        </p:txBody>
      </p:sp>
      <p:pic>
        <p:nvPicPr>
          <p:cNvPr id="5" name="Picture 4" descr="A diagram of a device with a wire&#10;&#10;Description automatically generated">
            <a:extLst>
              <a:ext uri="{FF2B5EF4-FFF2-40B4-BE49-F238E27FC236}">
                <a16:creationId xmlns:a16="http://schemas.microsoft.com/office/drawing/2014/main" id="{974D2997-7B1B-DAC2-F455-BF295DC31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815" y="3117850"/>
            <a:ext cx="4474633" cy="2533650"/>
          </a:xfrm>
          <a:prstGeom prst="rect">
            <a:avLst/>
          </a:prstGeom>
        </p:spPr>
      </p:pic>
    </p:spTree>
    <p:extLst>
      <p:ext uri="{BB962C8B-B14F-4D97-AF65-F5344CB8AC3E}">
        <p14:creationId xmlns:p14="http://schemas.microsoft.com/office/powerpoint/2010/main" val="123637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F87D-A8B7-50E0-7EA5-931296354DC0}"/>
              </a:ext>
            </a:extLst>
          </p:cNvPr>
          <p:cNvSpPr>
            <a:spLocks noGrp="1"/>
          </p:cNvSpPr>
          <p:nvPr>
            <p:ph type="title"/>
          </p:nvPr>
        </p:nvSpPr>
        <p:spPr/>
        <p:txBody>
          <a:bodyPr>
            <a:normAutofit fontScale="90000"/>
          </a:bodyPr>
          <a:lstStyle/>
          <a:p>
            <a:r>
              <a:rPr lang="en-US"/>
              <a:t>Practical Applications of Servo Valves</a:t>
            </a:r>
            <a:endParaRPr lang="ar-EG" dirty="0"/>
          </a:p>
        </p:txBody>
      </p:sp>
      <p:sp>
        <p:nvSpPr>
          <p:cNvPr id="3" name="Content Placeholder 2">
            <a:extLst>
              <a:ext uri="{FF2B5EF4-FFF2-40B4-BE49-F238E27FC236}">
                <a16:creationId xmlns:a16="http://schemas.microsoft.com/office/drawing/2014/main" id="{D45BF974-4990-1293-C5C8-B5342AEA87BE}"/>
              </a:ext>
            </a:extLst>
          </p:cNvPr>
          <p:cNvSpPr>
            <a:spLocks noGrp="1"/>
          </p:cNvSpPr>
          <p:nvPr>
            <p:ph idx="1"/>
          </p:nvPr>
        </p:nvSpPr>
        <p:spPr>
          <a:xfrm>
            <a:off x="484552" y="2576513"/>
            <a:ext cx="7316423" cy="3600450"/>
          </a:xfrm>
        </p:spPr>
        <p:txBody>
          <a:bodyPr>
            <a:normAutofit fontScale="92500" lnSpcReduction="20000"/>
          </a:bodyPr>
          <a:lstStyle/>
          <a:p>
            <a:r>
              <a:rPr lang="en-US"/>
              <a:t>Servo valves are used in a variety of applications across different industries due to their precision and responsiveness:</a:t>
            </a:r>
          </a:p>
          <a:p>
            <a:r>
              <a:rPr lang="en-US"/>
              <a:t>1.Industrial Automation: Used in machinery and equipment to control actuators with high precision.</a:t>
            </a:r>
          </a:p>
          <a:p>
            <a:r>
              <a:rPr lang="en-US"/>
              <a:t>2.Aerospace: Essential for controlling the movement of flight control surfaces and landing gear.</a:t>
            </a:r>
          </a:p>
          <a:p>
            <a:r>
              <a:rPr lang="en-US"/>
              <a:t>3.Robotics: Provide precise control of robotic arms and other components, enabling complex movements.</a:t>
            </a:r>
          </a:p>
          <a:p>
            <a:r>
              <a:rPr lang="en-US"/>
              <a:t>4.Automotive: Used in advanced systems like active suspension and steering controls.</a:t>
            </a:r>
            <a:endParaRPr lang="ar-EG" dirty="0"/>
          </a:p>
        </p:txBody>
      </p:sp>
      <p:pic>
        <p:nvPicPr>
          <p:cNvPr id="5" name="Picture 4" descr="A close-up of a machine&#10;&#10;Description automatically generated">
            <a:extLst>
              <a:ext uri="{FF2B5EF4-FFF2-40B4-BE49-F238E27FC236}">
                <a16:creationId xmlns:a16="http://schemas.microsoft.com/office/drawing/2014/main" id="{854CAF1B-18AA-01F9-90C5-62C3AE76C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269" y="2576513"/>
            <a:ext cx="4382089" cy="3600450"/>
          </a:xfrm>
          <a:prstGeom prst="rect">
            <a:avLst/>
          </a:prstGeom>
        </p:spPr>
      </p:pic>
    </p:spTree>
    <p:extLst>
      <p:ext uri="{BB962C8B-B14F-4D97-AF65-F5344CB8AC3E}">
        <p14:creationId xmlns:p14="http://schemas.microsoft.com/office/powerpoint/2010/main" val="292692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C25C-0589-DC49-1580-B26B8B8917DE}"/>
              </a:ext>
            </a:extLst>
          </p:cNvPr>
          <p:cNvSpPr>
            <a:spLocks noGrp="1"/>
          </p:cNvSpPr>
          <p:nvPr>
            <p:ph type="title"/>
          </p:nvPr>
        </p:nvSpPr>
        <p:spPr/>
        <p:txBody>
          <a:bodyPr/>
          <a:lstStyle/>
          <a:p>
            <a:r>
              <a:rPr lang="en-US" dirty="0"/>
              <a:t>Advantages of Servo Valves</a:t>
            </a:r>
            <a:endParaRPr lang="ar-EG" dirty="0"/>
          </a:p>
        </p:txBody>
      </p:sp>
      <p:sp>
        <p:nvSpPr>
          <p:cNvPr id="3" name="Content Placeholder 2">
            <a:extLst>
              <a:ext uri="{FF2B5EF4-FFF2-40B4-BE49-F238E27FC236}">
                <a16:creationId xmlns:a16="http://schemas.microsoft.com/office/drawing/2014/main" id="{3D64C7A4-7E42-5800-809A-D1A34B5E1B13}"/>
              </a:ext>
            </a:extLst>
          </p:cNvPr>
          <p:cNvSpPr>
            <a:spLocks noGrp="1"/>
          </p:cNvSpPr>
          <p:nvPr>
            <p:ph idx="1"/>
          </p:nvPr>
        </p:nvSpPr>
        <p:spPr>
          <a:xfrm>
            <a:off x="484552" y="2576513"/>
            <a:ext cx="6530611" cy="3600450"/>
          </a:xfrm>
        </p:spPr>
        <p:txBody>
          <a:bodyPr>
            <a:normAutofit lnSpcReduction="10000"/>
          </a:bodyPr>
          <a:lstStyle/>
          <a:p>
            <a:r>
              <a:rPr lang="en-US" dirty="0"/>
              <a:t>1.High Precision: They provide extremely accurate control of position, velocity, and acceleration, which is essential for applications requiring fine adjustments.</a:t>
            </a:r>
          </a:p>
          <a:p>
            <a:r>
              <a:rPr lang="en-US" dirty="0"/>
              <a:t>2.Fast Response: Servo valves can make rapid adjustments, thanks to their closed-loop control systems, making them ideal for dynamic environments.</a:t>
            </a:r>
          </a:p>
          <a:p>
            <a:r>
              <a:rPr lang="en-US" dirty="0"/>
              <a:t>3.Versatility: They can be used in a wide range of applications across various industries, from aerospace to robotics.</a:t>
            </a:r>
            <a:endParaRPr lang="ar-EG" dirty="0"/>
          </a:p>
        </p:txBody>
      </p:sp>
      <p:pic>
        <p:nvPicPr>
          <p:cNvPr id="5" name="Picture 4" descr="A close up of a machine&#10;&#10;Description automatically generated">
            <a:extLst>
              <a:ext uri="{FF2B5EF4-FFF2-40B4-BE49-F238E27FC236}">
                <a16:creationId xmlns:a16="http://schemas.microsoft.com/office/drawing/2014/main" id="{3D109668-CA11-E3AD-4731-84DD3B873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163" y="2245518"/>
            <a:ext cx="5176837" cy="4612481"/>
          </a:xfrm>
          <a:prstGeom prst="rect">
            <a:avLst/>
          </a:prstGeom>
        </p:spPr>
      </p:pic>
    </p:spTree>
    <p:extLst>
      <p:ext uri="{BB962C8B-B14F-4D97-AF65-F5344CB8AC3E}">
        <p14:creationId xmlns:p14="http://schemas.microsoft.com/office/powerpoint/2010/main" val="12248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8FFE-7055-B5CA-9908-8DF5C325C2F2}"/>
              </a:ext>
            </a:extLst>
          </p:cNvPr>
          <p:cNvSpPr>
            <a:spLocks noGrp="1"/>
          </p:cNvSpPr>
          <p:nvPr>
            <p:ph type="title"/>
          </p:nvPr>
        </p:nvSpPr>
        <p:spPr/>
        <p:txBody>
          <a:bodyPr/>
          <a:lstStyle/>
          <a:p>
            <a:r>
              <a:rPr lang="en-US" dirty="0"/>
              <a:t>Conclusion</a:t>
            </a:r>
            <a:endParaRPr lang="ar-EG" dirty="0"/>
          </a:p>
        </p:txBody>
      </p:sp>
      <p:sp>
        <p:nvSpPr>
          <p:cNvPr id="3" name="Content Placeholder 2">
            <a:extLst>
              <a:ext uri="{FF2B5EF4-FFF2-40B4-BE49-F238E27FC236}">
                <a16:creationId xmlns:a16="http://schemas.microsoft.com/office/drawing/2014/main" id="{27974253-00C4-D921-DD81-F523598A3FF3}"/>
              </a:ext>
            </a:extLst>
          </p:cNvPr>
          <p:cNvSpPr>
            <a:spLocks noGrp="1"/>
          </p:cNvSpPr>
          <p:nvPr>
            <p:ph idx="1"/>
          </p:nvPr>
        </p:nvSpPr>
        <p:spPr>
          <a:xfrm>
            <a:off x="484552" y="2576512"/>
            <a:ext cx="10869248" cy="3652837"/>
          </a:xfrm>
        </p:spPr>
        <p:txBody>
          <a:bodyPr/>
          <a:lstStyle/>
          <a:p>
            <a:r>
              <a:rPr lang="en-US" dirty="0"/>
              <a:t>servo valves are a critical component in modern hydraulic systems, offering high precision and fast response times. Despite some challenges like the need for regular maintenance and higher costs, their benefits make them invaluable for many applications. As technology advances, we can expect even more efficient and cost-effective servo valve solutions in the future.</a:t>
            </a:r>
            <a:endParaRPr lang="ar-EG" dirty="0"/>
          </a:p>
        </p:txBody>
      </p:sp>
    </p:spTree>
    <p:extLst>
      <p:ext uri="{BB962C8B-B14F-4D97-AF65-F5344CB8AC3E}">
        <p14:creationId xmlns:p14="http://schemas.microsoft.com/office/powerpoint/2010/main" val="319277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8596-3377-E85D-5F17-F4EF07F637C3}"/>
              </a:ext>
            </a:extLst>
          </p:cNvPr>
          <p:cNvSpPr>
            <a:spLocks noGrp="1"/>
          </p:cNvSpPr>
          <p:nvPr>
            <p:ph type="title"/>
          </p:nvPr>
        </p:nvSpPr>
        <p:spPr/>
        <p:txBody>
          <a:bodyPr/>
          <a:lstStyle/>
          <a:p>
            <a:pPr algn="ctr"/>
            <a:r>
              <a:rPr lang="en-US" dirty="0"/>
              <a:t>Thank You &amp; Questions</a:t>
            </a:r>
            <a:endParaRPr lang="ar-EG" dirty="0"/>
          </a:p>
        </p:txBody>
      </p:sp>
      <p:pic>
        <p:nvPicPr>
          <p:cNvPr id="5" name="Content Placeholder 4" descr="A drawing of a machine&#10;&#10;Description automatically generated">
            <a:extLst>
              <a:ext uri="{FF2B5EF4-FFF2-40B4-BE49-F238E27FC236}">
                <a16:creationId xmlns:a16="http://schemas.microsoft.com/office/drawing/2014/main" id="{C7959C37-3C54-8059-7511-777C2E322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5271" y="2349190"/>
            <a:ext cx="5107810" cy="4143685"/>
          </a:xfrm>
        </p:spPr>
      </p:pic>
    </p:spTree>
    <p:extLst>
      <p:ext uri="{BB962C8B-B14F-4D97-AF65-F5344CB8AC3E}">
        <p14:creationId xmlns:p14="http://schemas.microsoft.com/office/powerpoint/2010/main" val="3095216446"/>
      </p:ext>
    </p:extLst>
  </p:cSld>
  <p:clrMapOvr>
    <a:masterClrMapping/>
  </p:clrMapOvr>
</p:sld>
</file>

<file path=ppt/theme/theme1.xml><?xml version="1.0" encoding="utf-8"?>
<a:theme xmlns:a="http://schemas.openxmlformats.org/drawingml/2006/main" name="Matrix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otalTime>267</TotalTime>
  <Words>596</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Avenir Next LT Pro</vt:lpstr>
      <vt:lpstr>Bahnschrift</vt:lpstr>
      <vt:lpstr>MatrixVTI</vt:lpstr>
      <vt:lpstr>Servo Valve Technology</vt:lpstr>
      <vt:lpstr>What is a Servo Valve?</vt:lpstr>
      <vt:lpstr>Working Principle of Servo Valves</vt:lpstr>
      <vt:lpstr>Main Components of Servo Valves</vt:lpstr>
      <vt:lpstr>Types of Servo Valves</vt:lpstr>
      <vt:lpstr>Practical Applications of Servo Valves</vt:lpstr>
      <vt:lpstr>Advantages of Servo Valves</vt:lpstr>
      <vt:lpstr>Conclusion</vt:lpstr>
      <vt:lpstr>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ali.Taha</dc:creator>
  <cp:lastModifiedBy>ali.Taha</cp:lastModifiedBy>
  <cp:revision>2</cp:revision>
  <dcterms:created xsi:type="dcterms:W3CDTF">2025-01-21T00:09:22Z</dcterms:created>
  <dcterms:modified xsi:type="dcterms:W3CDTF">2025-01-26T14:20:02Z</dcterms:modified>
</cp:coreProperties>
</file>